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6" r:id="rId3"/>
    <p:sldId id="271" r:id="rId4"/>
    <p:sldId id="267" r:id="rId5"/>
    <p:sldId id="269" r:id="rId6"/>
    <p:sldId id="268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4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6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40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5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60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8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4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4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7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0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3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5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3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5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FA69-85A4-4597-BC24-B96085F5B0A3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D47A84-EB23-4FBE-990D-55368E16B8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ow%20to%20make%20a%20Water%20pump%20with%20a%20Straw%20-%20dArtofScience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A281-88E8-4C19-A032-B22C579DF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11. </a:t>
            </a:r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BB7BA-F7D5-4E56-82E0-D6D9D23AB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František Kundracik</a:t>
            </a:r>
          </a:p>
          <a:p>
            <a:r>
              <a:rPr lang="sk-SK" sz="2400" dirty="0"/>
              <a:t>Katedra experimentálnej fyziky FMFI UK v Bratislave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219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11. </a:t>
            </a:r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99" y="2514601"/>
            <a:ext cx="8596668" cy="4391408"/>
          </a:xfrm>
        </p:spPr>
        <p:txBody>
          <a:bodyPr>
            <a:normAutofit/>
          </a:bodyPr>
          <a:lstStyle/>
          <a:p>
            <a:r>
              <a:rPr lang="sk-SK" sz="2400" dirty="0"/>
              <a:t>Jednoduchá </a:t>
            </a:r>
            <a:r>
              <a:rPr lang="sk-SK" sz="2400" dirty="0">
                <a:solidFill>
                  <a:srgbClr val="00B0F0"/>
                </a:solidFill>
              </a:rPr>
              <a:t>vodná pumpa </a:t>
            </a:r>
            <a:r>
              <a:rPr lang="sk-SK" sz="2400" dirty="0"/>
              <a:t>sa dá vyrobiť pomocou </a:t>
            </a:r>
            <a:r>
              <a:rPr lang="sk-SK" sz="2400" dirty="0">
                <a:solidFill>
                  <a:srgbClr val="00B0F0"/>
                </a:solidFill>
              </a:rPr>
              <a:t>slamky</a:t>
            </a:r>
            <a:r>
              <a:rPr lang="sk-SK" sz="2400" dirty="0"/>
              <a:t> vytvarovanej do trojuholníka s odrezanými vrcholmi. Keď takýto trojuholník jedným z vrcholov čiastočne ponoríte do vody a </a:t>
            </a:r>
            <a:r>
              <a:rPr lang="sk-SK" sz="2400" dirty="0">
                <a:solidFill>
                  <a:srgbClr val="00B0F0"/>
                </a:solidFill>
              </a:rPr>
              <a:t>otáčate ho okolo svojej zvislej osi</a:t>
            </a:r>
            <a:r>
              <a:rPr lang="sk-SK" sz="2400" dirty="0"/>
              <a:t>, môže voda tiecť slamkou nahor. Preskúmajte, ako geometria a iné relevantné parametre ovplyvňujú </a:t>
            </a:r>
            <a:r>
              <a:rPr lang="sk-SK" sz="2400" dirty="0">
                <a:solidFill>
                  <a:srgbClr val="00B0F0"/>
                </a:solidFill>
              </a:rPr>
              <a:t>rýchlosť čerpania</a:t>
            </a:r>
            <a:r>
              <a:rPr lang="sk-SK" sz="2400" dirty="0"/>
              <a:t>.</a:t>
            </a:r>
            <a:endParaRPr lang="en-GB" sz="2400" dirty="0"/>
          </a:p>
          <a:p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8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57" y="2204964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rgbClr val="00B0F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Jednoduchý strojček 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2400" dirty="0">
                <a:solidFill>
                  <a:schemeClr val="tx1"/>
                </a:solidFill>
              </a:rPr>
              <a:t>na čerpanie vody</a:t>
            </a:r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ECBFC4A5-9BB2-4502-B3E7-D5D90ADF0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21" y="1"/>
            <a:ext cx="6139979" cy="69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5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3187898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sk-SK" sz="2400" dirty="0">
                    <a:solidFill>
                      <a:schemeClr val="tx1"/>
                    </a:solidFill>
                  </a:rPr>
                  <a:t>Celková „ťažná“ sila: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k-SK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𝑆𝑑𝑥</m:t>
                          </m:r>
                          <m:d>
                            <m:dPr>
                              <m:ctrlP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sk-S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nary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k-SK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sk-S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𝑆𝑑𝑥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sSup>
                              <m:sSup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nary>
                  </m:oMath>
                </a14:m>
                <a:r>
                  <a:rPr lang="sk-SK" dirty="0">
                    <a:solidFill>
                      <a:schemeClr val="tx1"/>
                    </a:solidFill>
                  </a:rPr>
                  <a:t>&gt;0</a:t>
                </a:r>
              </a:p>
              <a:p>
                <a:r>
                  <a:rPr lang="sk-SK" sz="2400" dirty="0">
                    <a:solidFill>
                      <a:schemeClr val="tx1"/>
                    </a:solidFill>
                  </a:rPr>
                  <a:t>Celkový rozdiel tlakov:</a:t>
                </a:r>
                <a:br>
                  <a:rPr lang="sk-SK" sz="24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sSup>
                              <m:sSup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</m:nary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endParaRPr lang="sk-SK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sk-SK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sSup>
                              <m:sSup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nary>
                  </m:oMath>
                </a14:m>
                <a:r>
                  <a:rPr lang="sk-SK" dirty="0">
                    <a:solidFill>
                      <a:schemeClr val="tx1"/>
                    </a:solidFill>
                  </a:rPr>
                  <a:t>&gt;0</a:t>
                </a:r>
              </a:p>
              <a:p>
                <a:endParaRPr lang="sk-SK" sz="2400" dirty="0">
                  <a:solidFill>
                    <a:schemeClr val="tx1"/>
                  </a:solidFill>
                </a:endParaRPr>
              </a:p>
              <a:p>
                <a:endParaRPr lang="sk-SK" sz="2400" dirty="0">
                  <a:solidFill>
                    <a:schemeClr val="tx1"/>
                  </a:solidFill>
                </a:endParaRPr>
              </a:p>
              <a:p>
                <a:endParaRPr lang="sk-SK" sz="2400" dirty="0">
                  <a:solidFill>
                    <a:schemeClr val="tx1"/>
                  </a:solidFill>
                </a:endParaRPr>
              </a:p>
              <a:p>
                <a:endParaRPr lang="sk-SK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187898"/>
                <a:ext cx="8596668" cy="3880773"/>
              </a:xfrm>
              <a:blipFill>
                <a:blip r:embed="rId2"/>
                <a:stretch>
                  <a:fillRect l="-567" t="-1256" b="-2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5184AA-7BA9-4E85-9CB0-46DDF3827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6" r="16934"/>
          <a:stretch/>
        </p:blipFill>
        <p:spPr>
          <a:xfrm>
            <a:off x="6562165" y="820271"/>
            <a:ext cx="5629835" cy="6037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F94E3B-37E6-4BC2-8271-B04810F2E6AC}"/>
                  </a:ext>
                </a:extLst>
              </p:cNvPr>
              <p:cNvSpPr txBox="1"/>
              <p:nvPr/>
            </p:nvSpPr>
            <p:spPr>
              <a:xfrm>
                <a:off x="779928" y="1479176"/>
                <a:ext cx="5513295" cy="1729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𝑆𝑑𝑥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𝑥𝑠𝑖𝑛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sk-SK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sk-S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𝑆𝑑𝑥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𝑥𝑠𝑖𝑛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sk-SK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k-S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𝑆𝑑𝑥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sk-SK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k-S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𝑆𝑑𝑥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sk-S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sk-SK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k-SK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𝑆𝑑𝑥</m:t>
                    </m:r>
                    <m:d>
                      <m:dPr>
                        <m:ctrlPr>
                          <a:rPr lang="sk-S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sk-SK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F94E3B-37E6-4BC2-8271-B04810F2E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8" y="1479176"/>
                <a:ext cx="5513295" cy="1729704"/>
              </a:xfrm>
              <a:prstGeom prst="rect">
                <a:avLst/>
              </a:prstGeom>
              <a:blipFill>
                <a:blip r:embed="rId4"/>
                <a:stretch>
                  <a:fillRect t="-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E5EE061-E409-4D1E-8F87-7460D140F550}"/>
              </a:ext>
            </a:extLst>
          </p:cNvPr>
          <p:cNvSpPr txBox="1"/>
          <p:nvPr/>
        </p:nvSpPr>
        <p:spPr>
          <a:xfrm>
            <a:off x="6977800" y="5304775"/>
            <a:ext cx="332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hustota vody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prierez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dĺžka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x0 – ponorená časť slamky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3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88" y="1562548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Nie je to zložitý integrál 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Lineárna závislosť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Plocha trojuholníka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5184AA-7BA9-4E85-9CB0-46DDF3827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r="16934"/>
          <a:stretch/>
        </p:blipFill>
        <p:spPr>
          <a:xfrm>
            <a:off x="6562165" y="820271"/>
            <a:ext cx="5629835" cy="6037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4DB37-0B3F-42BC-911A-022513BA53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44712"/>
            <a:ext cx="6347419" cy="3576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33808F-83FE-4130-9D39-F3E612751533}"/>
              </a:ext>
            </a:extLst>
          </p:cNvPr>
          <p:cNvSpPr txBox="1"/>
          <p:nvPr/>
        </p:nvSpPr>
        <p:spPr>
          <a:xfrm>
            <a:off x="6977800" y="5304775"/>
            <a:ext cx="332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hustota vody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prierez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dĺžka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x0 – ponorená časť slamky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1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481" y="1562548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sk-SK" sz="2400" dirty="0">
                    <a:solidFill>
                      <a:schemeClr val="tx1"/>
                    </a:solidFill>
                  </a:rPr>
                  <a:t>Prietok vody slamkou (viskózne prúdenie),</a:t>
                </a:r>
                <a:br>
                  <a:rPr lang="sk-SK" sz="2400" dirty="0">
                    <a:solidFill>
                      <a:schemeClr val="tx1"/>
                    </a:solidFill>
                  </a:rPr>
                </a:br>
                <a:r>
                  <a:rPr lang="sk-SK" sz="2400" dirty="0" err="1">
                    <a:solidFill>
                      <a:schemeClr val="tx1"/>
                    </a:solidFill>
                  </a:rPr>
                  <a:t>Poiseuillov</a:t>
                </a:r>
                <a:r>
                  <a:rPr lang="sk-SK" sz="2400" dirty="0">
                    <a:solidFill>
                      <a:schemeClr val="tx1"/>
                    </a:solidFill>
                  </a:rPr>
                  <a:t> zákon</a:t>
                </a:r>
              </a:p>
              <a:p>
                <a:pPr marL="0" indent="0">
                  <a:buNone/>
                </a:pPr>
                <a:r>
                  <a:rPr lang="sk-SK" b="0" dirty="0"/>
                  <a:t>       </a:t>
                </a:r>
                <a14:m>
                  <m:oMath xmlns:m="http://schemas.openxmlformats.org/officeDocument/2006/math"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k-SK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k-SK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sk-SK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sk-S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sk-S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η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sk-SK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k-SK" sz="2400" i="1" dirty="0">
                    <a:solidFill>
                      <a:schemeClr val="tx1"/>
                    </a:solidFill>
                  </a:rPr>
                  <a:t>r</a:t>
                </a:r>
                <a:r>
                  <a:rPr lang="sk-SK" sz="2400" dirty="0">
                    <a:solidFill>
                      <a:schemeClr val="tx1"/>
                    </a:solidFill>
                  </a:rPr>
                  <a:t> – polomer slamky, </a:t>
                </a:r>
                <a:r>
                  <a:rPr lang="el-GR" sz="2400" i="1" dirty="0">
                    <a:solidFill>
                      <a:schemeClr val="tx1"/>
                    </a:solidFill>
                  </a:rPr>
                  <a:t>η</a:t>
                </a:r>
                <a:r>
                  <a:rPr lang="sk-SK" sz="2400" dirty="0">
                    <a:solidFill>
                      <a:schemeClr val="tx1"/>
                    </a:solidFill>
                  </a:rPr>
                  <a:t> – viskozita vody (</a:t>
                </a:r>
                <a:r>
                  <a:rPr lang="sk-SK" sz="2400" dirty="0" err="1">
                    <a:solidFill>
                      <a:schemeClr val="tx1"/>
                    </a:solidFill>
                  </a:rPr>
                  <a:t>Pa.s</a:t>
                </a:r>
                <a:r>
                  <a:rPr lang="sk-SK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sk-SK" sz="2400" dirty="0">
                  <a:solidFill>
                    <a:schemeClr val="tx1"/>
                  </a:solidFill>
                </a:endParaRPr>
              </a:p>
              <a:p>
                <a:endParaRPr lang="sk-SK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D43FC-94B3-41B2-94CE-8D97DA2B9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481" y="1562548"/>
                <a:ext cx="8596668" cy="3880773"/>
              </a:xfrm>
              <a:blipFill>
                <a:blip r:embed="rId2"/>
                <a:stretch>
                  <a:fillRect l="-1135" t="-1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85184AA-7BA9-4E85-9CB0-46DDF3827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6" r="16934"/>
          <a:stretch/>
        </p:blipFill>
        <p:spPr>
          <a:xfrm>
            <a:off x="7160559" y="746313"/>
            <a:ext cx="5629835" cy="603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E6917-00C7-4E3E-8861-E90BEBAB3F2C}"/>
              </a:ext>
            </a:extLst>
          </p:cNvPr>
          <p:cNvSpPr txBox="1"/>
          <p:nvPr/>
        </p:nvSpPr>
        <p:spPr>
          <a:xfrm>
            <a:off x="7511622" y="5192028"/>
            <a:ext cx="332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hustota vody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prierez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dĺžka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x0 – ponorená časť slamky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81" y="1562548"/>
            <a:ext cx="8596668" cy="3880773"/>
          </a:xfrm>
        </p:spPr>
        <p:txBody>
          <a:bodyPr>
            <a:normAutofit/>
          </a:bodyPr>
          <a:lstStyle/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Nezabudli sme na niečo?</a:t>
            </a:r>
          </a:p>
          <a:p>
            <a:r>
              <a:rPr lang="sk-SK" sz="2400" dirty="0">
                <a:solidFill>
                  <a:schemeClr val="tx1"/>
                </a:solidFill>
              </a:rPr>
              <a:t>Koniec slamky sa pohybuje vzhľadom k vzduchu</a:t>
            </a:r>
          </a:p>
          <a:p>
            <a:r>
              <a:rPr lang="sk-SK" sz="2400" dirty="0" err="1">
                <a:solidFill>
                  <a:schemeClr val="tx1"/>
                </a:solidFill>
              </a:rPr>
              <a:t>Bernouliho</a:t>
            </a:r>
            <a:r>
              <a:rPr lang="sk-SK" sz="2400" dirty="0">
                <a:solidFill>
                  <a:schemeClr val="tx1"/>
                </a:solidFill>
              </a:rPr>
              <a:t> vzťah </a:t>
            </a:r>
          </a:p>
          <a:p>
            <a:endParaRPr lang="sk-SK" sz="2400" dirty="0">
              <a:solidFill>
                <a:schemeClr val="tx1"/>
              </a:solidFill>
            </a:endParaRPr>
          </a:p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Je to dôležitá alebo zanedbateľná hodnota?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5184AA-7BA9-4E85-9CB0-46DDF3827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r="16934"/>
          <a:stretch/>
        </p:blipFill>
        <p:spPr>
          <a:xfrm>
            <a:off x="7915631" y="739386"/>
            <a:ext cx="5629835" cy="603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DE6917-00C7-4E3E-8861-E90BEBAB3F2C}"/>
              </a:ext>
            </a:extLst>
          </p:cNvPr>
          <p:cNvSpPr txBox="1"/>
          <p:nvPr/>
        </p:nvSpPr>
        <p:spPr>
          <a:xfrm>
            <a:off x="8238985" y="5195940"/>
            <a:ext cx="332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hustota vody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– prierez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– dĺžka slamky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x0 – ponorená časť slamky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7100AD-590A-4090-AEB0-B4418823836C}"/>
                  </a:ext>
                </a:extLst>
              </p:cNvPr>
              <p:cNvSpPr txBox="1"/>
              <p:nvPr/>
            </p:nvSpPr>
            <p:spPr>
              <a:xfrm>
                <a:off x="2346127" y="3636817"/>
                <a:ext cx="4220928" cy="608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sk-SK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k-SK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k-SK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sk-S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sk-S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k-SK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k-SK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sk-S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k-SK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sk-SK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m:rPr>
                                <m:sty m:val="p"/>
                              </m:rPr>
                              <a:rPr lang="sk-SK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sk-SK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sup>
                        <m:r>
                          <a:rPr lang="sk-S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7100AD-590A-4090-AEB0-B44188238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127" y="3636817"/>
                <a:ext cx="4220928" cy="608372"/>
              </a:xfrm>
              <a:prstGeom prst="rect">
                <a:avLst/>
              </a:prstGeom>
              <a:blipFill>
                <a:blip r:embed="rId3"/>
                <a:stretch>
                  <a:fillRect t="-4040" b="-20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73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412C-1AD3-4D25-96CD-C44DB7A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Slamkové</a:t>
            </a:r>
            <a:r>
              <a:rPr lang="sk-SK" dirty="0"/>
              <a:t> čerpadlo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43FC-94B3-41B2-94CE-8D97DA2B9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81" y="1562548"/>
            <a:ext cx="8596668" cy="3880773"/>
          </a:xfrm>
        </p:spPr>
        <p:txBody>
          <a:bodyPr>
            <a:normAutofit/>
          </a:bodyPr>
          <a:lstStyle/>
          <a:p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Čo s úlohou?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Namiesto slamiek – plastové alebo kovové rúrky</a:t>
            </a:r>
            <a:br>
              <a:rPr lang="sk-SK" sz="2200" dirty="0">
                <a:solidFill>
                  <a:schemeClr val="tx1"/>
                </a:solidFill>
              </a:rPr>
            </a:br>
            <a:r>
              <a:rPr lang="sk-SK" sz="2200" dirty="0">
                <a:solidFill>
                  <a:schemeClr val="tx1"/>
                </a:solidFill>
              </a:rPr>
              <a:t>rôznych priemerov (obchody so stavebninami)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Urobiť mechanizmus pre nastavovanie uhla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Otáčanie (motorček) s konštantnou rýchlosťou</a:t>
            </a:r>
          </a:p>
          <a:p>
            <a:pPr lvl="1"/>
            <a:r>
              <a:rPr lang="sk-SK" sz="2200" dirty="0">
                <a:solidFill>
                  <a:schemeClr val="tx1"/>
                </a:solidFill>
              </a:rPr>
              <a:t>Vodu nechať odstrekovať mimo nádoby, množstvo</a:t>
            </a:r>
            <a:br>
              <a:rPr lang="sk-SK" sz="2200" dirty="0">
                <a:solidFill>
                  <a:schemeClr val="tx1"/>
                </a:solidFill>
              </a:rPr>
            </a:br>
            <a:r>
              <a:rPr lang="sk-SK" sz="2200" dirty="0">
                <a:solidFill>
                  <a:schemeClr val="tx1"/>
                </a:solidFill>
              </a:rPr>
              <a:t>odčerpanej vody zmerať vážením</a:t>
            </a:r>
          </a:p>
          <a:p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úrka kruhová mosadz Ø2 mm 1 m-0">
            <a:extLst>
              <a:ext uri="{FF2B5EF4-FFF2-40B4-BE49-F238E27FC236}">
                <a16:creationId xmlns:a16="http://schemas.microsoft.com/office/drawing/2014/main" id="{57148265-9F8E-47ED-B00D-0C964791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49" y="2085540"/>
            <a:ext cx="2549339" cy="20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úrka okrúhla alu prírodná Ø15x1 mm 2,6 m-0">
            <a:extLst>
              <a:ext uri="{FF2B5EF4-FFF2-40B4-BE49-F238E27FC236}">
                <a16:creationId xmlns:a16="http://schemas.microsoft.com/office/drawing/2014/main" id="{80AE9AD9-0AA8-4D8E-A3A7-B50B7CD4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10" y="4280152"/>
            <a:ext cx="3154456" cy="25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úrka okrúhla plast čierna Ø12x1 mm 1 m-0">
            <a:extLst>
              <a:ext uri="{FF2B5EF4-FFF2-40B4-BE49-F238E27FC236}">
                <a16:creationId xmlns:a16="http://schemas.microsoft.com/office/drawing/2014/main" id="{0643C4B6-D38B-4A88-86B7-ADE5BA07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39" y="3396007"/>
            <a:ext cx="3843618" cy="30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229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348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Times New Roman</vt:lpstr>
      <vt:lpstr>Trebuchet MS</vt:lpstr>
      <vt:lpstr>Wingdings 3</vt:lpstr>
      <vt:lpstr>Facet</vt:lpstr>
      <vt:lpstr>11. Slamkové čerpadlo</vt:lpstr>
      <vt:lpstr>11. Slamkové čerpadlo</vt:lpstr>
      <vt:lpstr>Slamkové čerpadlo</vt:lpstr>
      <vt:lpstr>Slamkové čerpadlo</vt:lpstr>
      <vt:lpstr>Slamkové čerpadlo</vt:lpstr>
      <vt:lpstr>Slamkové čerpadlo</vt:lpstr>
      <vt:lpstr>Slamkové čerpadlo</vt:lpstr>
      <vt:lpstr>Slamkové čerpadlo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Zaujímavé kvapaliny</dc:title>
  <dc:creator>František Kundracik</dc:creator>
  <cp:lastModifiedBy>František Kundracik</cp:lastModifiedBy>
  <cp:revision>28</cp:revision>
  <dcterms:created xsi:type="dcterms:W3CDTF">2023-08-17T19:12:28Z</dcterms:created>
  <dcterms:modified xsi:type="dcterms:W3CDTF">2023-10-30T08:10:57Z</dcterms:modified>
</cp:coreProperties>
</file>